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DC1AAC2-9ADB-493E-8715-A5379CF5A73C}" type="datetimeFigureOut">
              <a:rPr lang="en-US" smtClean="0"/>
              <a:t>11/5/2015</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8B5D17C-C47A-47AF-AD70-917BE0DADF2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C1AAC2-9ADB-493E-8715-A5379CF5A73C}" type="datetimeFigureOut">
              <a:rPr lang="en-US" smtClean="0"/>
              <a:t>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B5D17C-C47A-47AF-AD70-917BE0DADF2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1DC1AAC2-9ADB-493E-8715-A5379CF5A73C}" type="datetimeFigureOut">
              <a:rPr lang="en-US" smtClean="0"/>
              <a:t>11/5/2015</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28B5D17C-C47A-47AF-AD70-917BE0DADF2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C1AAC2-9ADB-493E-8715-A5379CF5A73C}" type="datetimeFigureOut">
              <a:rPr lang="en-US" smtClean="0"/>
              <a:t>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8B5D17C-C47A-47AF-AD70-917BE0DADF2A}"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DC1AAC2-9ADB-493E-8715-A5379CF5A73C}" type="datetimeFigureOut">
              <a:rPr lang="en-US" smtClean="0"/>
              <a:t>11/5/2015</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8B5D17C-C47A-47AF-AD70-917BE0DADF2A}"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1DC1AAC2-9ADB-493E-8715-A5379CF5A73C}" type="datetimeFigureOut">
              <a:rPr lang="en-US" smtClean="0"/>
              <a:t>11/5/2015</a:t>
            </a:fld>
            <a:endParaRPr lang="en-US"/>
          </a:p>
        </p:txBody>
      </p:sp>
      <p:sp>
        <p:nvSpPr>
          <p:cNvPr id="10" name="Slide Number Placeholder 9"/>
          <p:cNvSpPr>
            <a:spLocks noGrp="1"/>
          </p:cNvSpPr>
          <p:nvPr>
            <p:ph type="sldNum" sz="quarter" idx="16"/>
          </p:nvPr>
        </p:nvSpPr>
        <p:spPr/>
        <p:txBody>
          <a:bodyPr rtlCol="0"/>
          <a:lstStyle/>
          <a:p>
            <a:fld id="{28B5D17C-C47A-47AF-AD70-917BE0DADF2A}"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1DC1AAC2-9ADB-493E-8715-A5379CF5A73C}" type="datetimeFigureOut">
              <a:rPr lang="en-US" smtClean="0"/>
              <a:t>11/5/2015</a:t>
            </a:fld>
            <a:endParaRPr lang="en-US"/>
          </a:p>
        </p:txBody>
      </p:sp>
      <p:sp>
        <p:nvSpPr>
          <p:cNvPr id="12" name="Slide Number Placeholder 11"/>
          <p:cNvSpPr>
            <a:spLocks noGrp="1"/>
          </p:cNvSpPr>
          <p:nvPr>
            <p:ph type="sldNum" sz="quarter" idx="16"/>
          </p:nvPr>
        </p:nvSpPr>
        <p:spPr/>
        <p:txBody>
          <a:bodyPr rtlCol="0"/>
          <a:lstStyle/>
          <a:p>
            <a:fld id="{28B5D17C-C47A-47AF-AD70-917BE0DADF2A}"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C1AAC2-9ADB-493E-8715-A5379CF5A73C}" type="datetimeFigureOut">
              <a:rPr lang="en-US" smtClean="0"/>
              <a:t>11/5/2015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8B5D17C-C47A-47AF-AD70-917BE0DADF2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C1AAC2-9ADB-493E-8715-A5379CF5A73C}" type="datetimeFigureOut">
              <a:rPr lang="en-US" smtClean="0"/>
              <a:t>11/5/2015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8B5D17C-C47A-47AF-AD70-917BE0DADF2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C1AAC2-9ADB-493E-8715-A5379CF5A73C}" type="datetimeFigureOut">
              <a:rPr lang="en-US" smtClean="0"/>
              <a:t>11/5/2015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8B5D17C-C47A-47AF-AD70-917BE0DADF2A}"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1DC1AAC2-9ADB-493E-8715-A5379CF5A73C}" type="datetimeFigureOut">
              <a:rPr lang="en-US" smtClean="0"/>
              <a:t>11/5/2015</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8B5D17C-C47A-47AF-AD70-917BE0DADF2A}"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DC1AAC2-9ADB-493E-8715-A5379CF5A73C}" type="datetimeFigureOut">
              <a:rPr lang="en-US" smtClean="0"/>
              <a:t>11/5/2015</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8B5D17C-C47A-47AF-AD70-917BE0DADF2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495800"/>
            <a:ext cx="8153400" cy="1371600"/>
          </a:xfrm>
        </p:spPr>
        <p:txBody>
          <a:bodyPr>
            <a:normAutofit fontScale="90000"/>
          </a:bodyPr>
          <a:lstStyle/>
          <a:p>
            <a:r>
              <a:rPr lang="en-US" dirty="0" smtClean="0"/>
              <a:t>“The Crisis Period”: from the Articles of Confederation to the Constitution.</a:t>
            </a:r>
            <a:endParaRPr lang="en-US" dirty="0"/>
          </a:p>
        </p:txBody>
      </p:sp>
      <p:sp>
        <p:nvSpPr>
          <p:cNvPr id="3" name="Subtitle 2"/>
          <p:cNvSpPr>
            <a:spLocks noGrp="1"/>
          </p:cNvSpPr>
          <p:nvPr>
            <p:ph type="subTitle" idx="1"/>
          </p:nvPr>
        </p:nvSpPr>
        <p:spPr/>
        <p:txBody>
          <a:bodyPr/>
          <a:lstStyle/>
          <a:p>
            <a:r>
              <a:rPr lang="en-US" dirty="0" smtClean="0"/>
              <a:t>US History, 1781- 1791</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346364"/>
            <a:ext cx="5334000" cy="3507842"/>
          </a:xfrm>
          <a:prstGeom prst="rect">
            <a:avLst/>
          </a:prstGeom>
        </p:spPr>
      </p:pic>
    </p:spTree>
    <p:extLst>
      <p:ext uri="{BB962C8B-B14F-4D97-AF65-F5344CB8AC3E}">
        <p14:creationId xmlns:p14="http://schemas.microsoft.com/office/powerpoint/2010/main" val="23299565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Great Compromise - 1787</a:t>
            </a:r>
            <a:endParaRPr lang="en-US" dirty="0"/>
          </a:p>
        </p:txBody>
      </p:sp>
      <p:pic>
        <p:nvPicPr>
          <p:cNvPr id="6" name="Content Placeholder 5"/>
          <p:cNvPicPr>
            <a:picLocks noGrp="1" noChangeAspect="1"/>
          </p:cNvPicPr>
          <p:nvPr>
            <p:ph sz="quarter" idx="1"/>
          </p:nvPr>
        </p:nvPicPr>
        <p:blipFill>
          <a:blip r:embed="rId2"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612775" y="1733652"/>
            <a:ext cx="8153400" cy="4228896"/>
          </a:xfrm>
        </p:spPr>
      </p:pic>
    </p:spTree>
    <p:extLst>
      <p:ext uri="{BB962C8B-B14F-4D97-AF65-F5344CB8AC3E}">
        <p14:creationId xmlns:p14="http://schemas.microsoft.com/office/powerpoint/2010/main" val="24645637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Three-Fifths Compromise - 1787</a:t>
            </a:r>
            <a:endParaRPr lang="en-US" dirty="0"/>
          </a:p>
        </p:txBody>
      </p:sp>
      <p:sp>
        <p:nvSpPr>
          <p:cNvPr id="3" name="Content Placeholder 2"/>
          <p:cNvSpPr>
            <a:spLocks noGrp="1"/>
          </p:cNvSpPr>
          <p:nvPr>
            <p:ph sz="quarter" idx="1"/>
          </p:nvPr>
        </p:nvSpPr>
        <p:spPr/>
        <p:txBody>
          <a:bodyPr/>
          <a:lstStyle/>
          <a:p>
            <a:r>
              <a:rPr lang="en-US" dirty="0" smtClean="0"/>
              <a:t>For the purposes of population and taxation, enslaved people would count as 3/5</a:t>
            </a:r>
            <a:r>
              <a:rPr lang="en-US" baseline="30000" dirty="0" smtClean="0"/>
              <a:t>ths</a:t>
            </a:r>
            <a:r>
              <a:rPr lang="en-US" dirty="0" smtClean="0"/>
              <a:t> of a person.  </a:t>
            </a:r>
          </a:p>
          <a:p>
            <a:r>
              <a:rPr lang="en-US" dirty="0" smtClean="0"/>
              <a:t>This rule did not give enslaved African-Americans any political rights themselves.</a:t>
            </a:r>
          </a:p>
          <a:p>
            <a:r>
              <a:rPr lang="en-US" dirty="0" smtClean="0"/>
              <a:t>It did give more representation in Congress to the states which allowed slavery: principally, the Southern States. </a:t>
            </a:r>
          </a:p>
          <a:p>
            <a:r>
              <a:rPr lang="en-US" dirty="0" smtClean="0"/>
              <a:t>It also required that higher taxes be paid by the states where enslaved laborers were used. </a:t>
            </a:r>
            <a:endParaRPr lang="en-US" dirty="0"/>
          </a:p>
        </p:txBody>
      </p:sp>
    </p:spTree>
    <p:extLst>
      <p:ext uri="{BB962C8B-B14F-4D97-AF65-F5344CB8AC3E}">
        <p14:creationId xmlns:p14="http://schemas.microsoft.com/office/powerpoint/2010/main" val="16419415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Northwest Ordinance - 1787</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a:t>The Congress was able to convince most of the states to cede their Western land claims. </a:t>
            </a:r>
          </a:p>
          <a:p>
            <a:r>
              <a:rPr lang="en-US" dirty="0"/>
              <a:t>Selling land in the West became a major source of revenue, making it less important to insist upon a tariff immediately.  </a:t>
            </a:r>
          </a:p>
          <a:p>
            <a:r>
              <a:rPr lang="en-US" dirty="0"/>
              <a:t>The 1784 Northwest Ordinance would set up five new states, each of which would be added to the union as a state equal in power to the Original Thirteen. </a:t>
            </a:r>
            <a:endParaRPr lang="en-US" dirty="0" smtClean="0"/>
          </a:p>
          <a:p>
            <a:pPr>
              <a:buFont typeface="Wingdings" panose="05000000000000000000" pitchFamily="2" charset="2"/>
              <a:buChar char="q"/>
            </a:pPr>
            <a:r>
              <a:rPr lang="en-US" dirty="0"/>
              <a:t>Five new states would be carved out of the region. </a:t>
            </a:r>
          </a:p>
          <a:p>
            <a:pPr>
              <a:buFont typeface="Wingdings" panose="05000000000000000000" pitchFamily="2" charset="2"/>
              <a:buChar char="q"/>
            </a:pPr>
            <a:r>
              <a:rPr lang="en-US" dirty="0"/>
              <a:t>Once the required number of citizens emigrated to the region, an assembly could be elected. </a:t>
            </a:r>
          </a:p>
          <a:p>
            <a:pPr>
              <a:buFont typeface="Wingdings" panose="05000000000000000000" pitchFamily="2" charset="2"/>
              <a:buChar char="q"/>
            </a:pPr>
            <a:r>
              <a:rPr lang="en-US" dirty="0"/>
              <a:t> Each state would have a bill of rights to protect their citizens.  </a:t>
            </a:r>
          </a:p>
          <a:p>
            <a:pPr>
              <a:buFont typeface="Wingdings" panose="05000000000000000000" pitchFamily="2" charset="2"/>
              <a:buChar char="q"/>
            </a:pPr>
            <a:r>
              <a:rPr lang="en-US" dirty="0"/>
              <a:t>Slavery was outlawed.</a:t>
            </a:r>
          </a:p>
          <a:p>
            <a:pPr>
              <a:buFont typeface="Wingdings" panose="05000000000000000000" pitchFamily="2" charset="2"/>
              <a:buChar char="q"/>
            </a:pPr>
            <a:r>
              <a:rPr lang="en-US" dirty="0"/>
              <a:t>Sale of lands to speculators was discouraged. </a:t>
            </a:r>
          </a:p>
          <a:p>
            <a:endParaRPr lang="en-US" dirty="0"/>
          </a:p>
          <a:p>
            <a:endParaRPr lang="en-US" dirty="0"/>
          </a:p>
        </p:txBody>
      </p:sp>
    </p:spTree>
    <p:extLst>
      <p:ext uri="{BB962C8B-B14F-4D97-AF65-F5344CB8AC3E}">
        <p14:creationId xmlns:p14="http://schemas.microsoft.com/office/powerpoint/2010/main" val="4142322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Constitutional Convention - 1787</a:t>
            </a:r>
            <a:endParaRPr lang="en-US"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068442" y="1600200"/>
            <a:ext cx="5242066" cy="4495800"/>
          </a:xfrm>
        </p:spPr>
      </p:pic>
    </p:spTree>
    <p:extLst>
      <p:ext uri="{BB962C8B-B14F-4D97-AF65-F5344CB8AC3E}">
        <p14:creationId xmlns:p14="http://schemas.microsoft.com/office/powerpoint/2010/main" val="508035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solidFill>
                  <a:srgbClr val="800000"/>
                </a:solidFill>
              </a:rPr>
              <a:t>The Chronology of Events</a:t>
            </a:r>
            <a:endParaRPr lang="en-US" u="sng" dirty="0">
              <a:solidFill>
                <a:srgbClr val="800000"/>
              </a:solidFill>
            </a:endParaRPr>
          </a:p>
        </p:txBody>
      </p:sp>
      <p:sp>
        <p:nvSpPr>
          <p:cNvPr id="3" name="Content Placeholder 2"/>
          <p:cNvSpPr>
            <a:spLocks noGrp="1"/>
          </p:cNvSpPr>
          <p:nvPr>
            <p:ph sz="quarter" idx="1"/>
          </p:nvPr>
        </p:nvSpPr>
        <p:spPr/>
        <p:txBody>
          <a:bodyPr>
            <a:normAutofit fontScale="85000" lnSpcReduction="20000"/>
          </a:bodyPr>
          <a:lstStyle/>
          <a:p>
            <a:pPr marL="0" indent="0">
              <a:buNone/>
            </a:pPr>
            <a:r>
              <a:rPr lang="en-US" dirty="0" smtClean="0">
                <a:solidFill>
                  <a:srgbClr val="800000"/>
                </a:solidFill>
              </a:rPr>
              <a:t>1781</a:t>
            </a:r>
            <a:r>
              <a:rPr lang="en-US" dirty="0" smtClean="0"/>
              <a:t> – The  Articles of Confederation is ratified.  </a:t>
            </a:r>
          </a:p>
          <a:p>
            <a:pPr marL="0" indent="0">
              <a:buNone/>
            </a:pPr>
            <a:endParaRPr lang="en-US" dirty="0"/>
          </a:p>
          <a:p>
            <a:pPr marL="0" indent="0">
              <a:buNone/>
            </a:pPr>
            <a:r>
              <a:rPr lang="en-US" dirty="0" smtClean="0">
                <a:solidFill>
                  <a:srgbClr val="800000"/>
                </a:solidFill>
              </a:rPr>
              <a:t>1786</a:t>
            </a:r>
            <a:r>
              <a:rPr lang="en-US" dirty="0" smtClean="0"/>
              <a:t> – Shays’ Rebellion in Western Massachusetts.</a:t>
            </a:r>
          </a:p>
          <a:p>
            <a:pPr marL="0" indent="0">
              <a:buNone/>
            </a:pPr>
            <a:endParaRPr lang="en-US" dirty="0"/>
          </a:p>
          <a:p>
            <a:pPr marL="0" indent="0">
              <a:buNone/>
            </a:pPr>
            <a:r>
              <a:rPr lang="en-US" dirty="0" smtClean="0">
                <a:solidFill>
                  <a:srgbClr val="800000"/>
                </a:solidFill>
              </a:rPr>
              <a:t>1787</a:t>
            </a:r>
            <a:r>
              <a:rPr lang="en-US" dirty="0" smtClean="0"/>
              <a:t> – The Northwest Ordinance is passed. </a:t>
            </a:r>
          </a:p>
          <a:p>
            <a:pPr marL="0" indent="0">
              <a:buNone/>
            </a:pPr>
            <a:endParaRPr lang="en-US" dirty="0"/>
          </a:p>
          <a:p>
            <a:pPr marL="0" indent="0">
              <a:buNone/>
            </a:pPr>
            <a:r>
              <a:rPr lang="en-US" dirty="0" smtClean="0">
                <a:solidFill>
                  <a:srgbClr val="800000"/>
                </a:solidFill>
              </a:rPr>
              <a:t>1787</a:t>
            </a:r>
            <a:r>
              <a:rPr lang="en-US" dirty="0" smtClean="0"/>
              <a:t> – The Constitutional Convention begins. </a:t>
            </a:r>
          </a:p>
          <a:p>
            <a:pPr marL="0" indent="0">
              <a:buNone/>
            </a:pPr>
            <a:endParaRPr lang="en-US" dirty="0"/>
          </a:p>
          <a:p>
            <a:pPr marL="0" indent="0">
              <a:buNone/>
            </a:pPr>
            <a:r>
              <a:rPr lang="en-US" dirty="0" smtClean="0">
                <a:solidFill>
                  <a:srgbClr val="800000"/>
                </a:solidFill>
              </a:rPr>
              <a:t>1787</a:t>
            </a:r>
            <a:r>
              <a:rPr lang="en-US" dirty="0" smtClean="0"/>
              <a:t> – The Great Compromise  - Bicameral Congress.</a:t>
            </a:r>
          </a:p>
          <a:p>
            <a:pPr marL="0" indent="0">
              <a:buNone/>
            </a:pPr>
            <a:endParaRPr lang="en-US" dirty="0"/>
          </a:p>
          <a:p>
            <a:pPr marL="0" indent="0">
              <a:buNone/>
            </a:pPr>
            <a:r>
              <a:rPr lang="en-US" dirty="0" smtClean="0">
                <a:solidFill>
                  <a:srgbClr val="800000"/>
                </a:solidFill>
              </a:rPr>
              <a:t>1787</a:t>
            </a:r>
            <a:r>
              <a:rPr lang="en-US" dirty="0" smtClean="0"/>
              <a:t> – The Three-Fifths Compromise – Slavery in America. </a:t>
            </a:r>
            <a:endParaRPr lang="en-US" dirty="0"/>
          </a:p>
        </p:txBody>
      </p:sp>
    </p:spTree>
    <p:extLst>
      <p:ext uri="{BB962C8B-B14F-4D97-AF65-F5344CB8AC3E}">
        <p14:creationId xmlns:p14="http://schemas.microsoft.com/office/powerpoint/2010/main" val="3604734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solidFill>
                  <a:srgbClr val="800000"/>
                </a:solidFill>
              </a:rPr>
              <a:t>The Chronology of Events</a:t>
            </a:r>
            <a:endParaRPr lang="en-US" dirty="0"/>
          </a:p>
        </p:txBody>
      </p:sp>
      <p:sp>
        <p:nvSpPr>
          <p:cNvPr id="3" name="Content Placeholder 2"/>
          <p:cNvSpPr>
            <a:spLocks noGrp="1"/>
          </p:cNvSpPr>
          <p:nvPr>
            <p:ph sz="quarter" idx="1"/>
          </p:nvPr>
        </p:nvSpPr>
        <p:spPr/>
        <p:txBody>
          <a:bodyPr>
            <a:normAutofit fontScale="92500" lnSpcReduction="20000"/>
          </a:bodyPr>
          <a:lstStyle/>
          <a:p>
            <a:pPr marL="0" indent="0">
              <a:buNone/>
            </a:pPr>
            <a:r>
              <a:rPr lang="en-US" dirty="0" smtClean="0">
                <a:solidFill>
                  <a:srgbClr val="800000"/>
                </a:solidFill>
              </a:rPr>
              <a:t>1787 – 1788 </a:t>
            </a:r>
            <a:r>
              <a:rPr lang="en-US" dirty="0" smtClean="0"/>
              <a:t>– The Federalist Papers are written. </a:t>
            </a:r>
          </a:p>
          <a:p>
            <a:pPr marL="0" indent="0">
              <a:buNone/>
            </a:pPr>
            <a:endParaRPr lang="en-US" dirty="0"/>
          </a:p>
          <a:p>
            <a:pPr marL="0" indent="0">
              <a:buNone/>
            </a:pPr>
            <a:r>
              <a:rPr lang="en-US" dirty="0" smtClean="0">
                <a:solidFill>
                  <a:srgbClr val="800000"/>
                </a:solidFill>
              </a:rPr>
              <a:t>1788</a:t>
            </a:r>
            <a:r>
              <a:rPr lang="en-US" dirty="0" smtClean="0"/>
              <a:t> – The Constitution is ratified and becomes the </a:t>
            </a:r>
          </a:p>
          <a:p>
            <a:pPr marL="0" indent="0">
              <a:buNone/>
            </a:pPr>
            <a:r>
              <a:rPr lang="en-US" dirty="0"/>
              <a:t>	</a:t>
            </a:r>
            <a:r>
              <a:rPr lang="en-US" dirty="0" smtClean="0"/>
              <a:t>   law of the land. </a:t>
            </a:r>
          </a:p>
          <a:p>
            <a:pPr marL="0" indent="0">
              <a:buNone/>
            </a:pPr>
            <a:endParaRPr lang="en-US" dirty="0"/>
          </a:p>
          <a:p>
            <a:pPr marL="0" indent="0">
              <a:buNone/>
            </a:pPr>
            <a:r>
              <a:rPr lang="en-US" dirty="0" smtClean="0">
                <a:solidFill>
                  <a:srgbClr val="800000"/>
                </a:solidFill>
              </a:rPr>
              <a:t>1789</a:t>
            </a:r>
            <a:r>
              <a:rPr lang="en-US" dirty="0" smtClean="0"/>
              <a:t> – 1791 – The Bill of Rights are proposed and </a:t>
            </a:r>
          </a:p>
          <a:p>
            <a:pPr marL="0" indent="0">
              <a:buNone/>
            </a:pPr>
            <a:r>
              <a:rPr lang="en-US" dirty="0"/>
              <a:t> </a:t>
            </a:r>
            <a:r>
              <a:rPr lang="en-US" dirty="0" smtClean="0"/>
              <a:t>            then ratified by the states.  </a:t>
            </a:r>
          </a:p>
          <a:p>
            <a:pPr marL="0" indent="0">
              <a:buNone/>
            </a:pPr>
            <a:endParaRPr lang="en-US" dirty="0"/>
          </a:p>
          <a:p>
            <a:pPr marL="0" indent="0">
              <a:buNone/>
            </a:pPr>
            <a:r>
              <a:rPr lang="en-US" dirty="0" smtClean="0">
                <a:solidFill>
                  <a:srgbClr val="800000"/>
                </a:solidFill>
              </a:rPr>
              <a:t>1794</a:t>
            </a:r>
            <a:r>
              <a:rPr lang="en-US" dirty="0" smtClean="0"/>
              <a:t> – The Whiskey Rebellion is put down by President </a:t>
            </a:r>
          </a:p>
          <a:p>
            <a:pPr marL="0" indent="0">
              <a:buNone/>
            </a:pPr>
            <a:r>
              <a:rPr lang="en-US" dirty="0"/>
              <a:t> </a:t>
            </a:r>
            <a:r>
              <a:rPr lang="en-US" dirty="0" smtClean="0"/>
              <a:t>           George Washington.</a:t>
            </a:r>
            <a:endParaRPr lang="en-US" dirty="0"/>
          </a:p>
        </p:txBody>
      </p:sp>
    </p:spTree>
    <p:extLst>
      <p:ext uri="{BB962C8B-B14F-4D97-AF65-F5344CB8AC3E}">
        <p14:creationId xmlns:p14="http://schemas.microsoft.com/office/powerpoint/2010/main" val="977591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Antifederalists</a:t>
            </a:r>
            <a:endParaRPr lang="en-US" dirty="0"/>
          </a:p>
        </p:txBody>
      </p:sp>
      <p:sp>
        <p:nvSpPr>
          <p:cNvPr id="4" name="Content Placeholder 3"/>
          <p:cNvSpPr>
            <a:spLocks noGrp="1"/>
          </p:cNvSpPr>
          <p:nvPr>
            <p:ph sz="quarter" idx="1"/>
          </p:nvPr>
        </p:nvSpPr>
        <p:spPr/>
        <p:txBody>
          <a:bodyPr>
            <a:normAutofit fontScale="92500" lnSpcReduction="20000"/>
          </a:bodyPr>
          <a:lstStyle/>
          <a:p>
            <a:r>
              <a:rPr lang="en-US" dirty="0" smtClean="0"/>
              <a:t>Men and women who opposed the ratification of the Constitution were known as Antifederalists.  Patrick Henry, Elbridge Gerry, George Mason, and Mercy Otis Warren were some of the most outspoken opponents of the Constitution.  Most sought to have a Bill of Rights added to the document.</a:t>
            </a:r>
            <a:endParaRPr lang="en-US" dirty="0"/>
          </a:p>
        </p:txBody>
      </p:sp>
      <p:pic>
        <p:nvPicPr>
          <p:cNvPr id="6" name="Content Placeholder 5"/>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724400" y="1676399"/>
            <a:ext cx="3200400" cy="4672827"/>
          </a:xfrm>
        </p:spPr>
      </p:pic>
    </p:spTree>
    <p:extLst>
      <p:ext uri="{BB962C8B-B14F-4D97-AF65-F5344CB8AC3E}">
        <p14:creationId xmlns:p14="http://schemas.microsoft.com/office/powerpoint/2010/main" val="12949435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Federalists</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smtClean="0"/>
              <a:t>Federalists were in favor of the immediate ratification of the Constitution.  Most of the men present at the Constitutional Convention fell into this category.  They believed that it was essential to grant the central government more power quickly, and that the Constitution be ratified, without a Bill of Rights.  </a:t>
            </a:r>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919210" y="1589088"/>
            <a:ext cx="3737880" cy="4572000"/>
          </a:xfrm>
        </p:spPr>
      </p:pic>
      <p:sp>
        <p:nvSpPr>
          <p:cNvPr id="6" name="Rounded Rectangle 5"/>
          <p:cNvSpPr/>
          <p:nvPr/>
        </p:nvSpPr>
        <p:spPr>
          <a:xfrm>
            <a:off x="477982" y="5943600"/>
            <a:ext cx="83058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George Washington, Alexander Hamilton, James Madison, and Ben Franklin were all Federalists, encouraging the immediate ratification of the Constitution in 1787 – 1788.</a:t>
            </a:r>
            <a:endParaRPr lang="en-US" dirty="0">
              <a:solidFill>
                <a:schemeClr val="tx1"/>
              </a:solidFill>
            </a:endParaRPr>
          </a:p>
        </p:txBody>
      </p:sp>
    </p:spTree>
    <p:extLst>
      <p:ext uri="{BB962C8B-B14F-4D97-AF65-F5344CB8AC3E}">
        <p14:creationId xmlns:p14="http://schemas.microsoft.com/office/powerpoint/2010/main" val="33654523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Shays’ Rebellion - 1786</a:t>
            </a:r>
            <a:endParaRPr lang="en-US" dirty="0"/>
          </a:p>
        </p:txBody>
      </p:sp>
      <p:sp>
        <p:nvSpPr>
          <p:cNvPr id="3" name="Content Placeholder 2"/>
          <p:cNvSpPr>
            <a:spLocks noGrp="1"/>
          </p:cNvSpPr>
          <p:nvPr>
            <p:ph sz="quarter" idx="1"/>
          </p:nvPr>
        </p:nvSpPr>
        <p:spPr/>
        <p:txBody>
          <a:bodyPr>
            <a:normAutofit fontScale="85000" lnSpcReduction="10000"/>
          </a:bodyPr>
          <a:lstStyle/>
          <a:p>
            <a:r>
              <a:rPr lang="en-US" dirty="0" smtClean="0"/>
              <a:t>Shays’ Rebellion was an uprising by poor farmers in Western Massachusetts that took place in1786.  The Founding Fathers not only feared the disorder of the event; they also feared what might happen if state assemblies were given free reign to pass laws for the democratic “masses.”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071460" y="1589088"/>
            <a:ext cx="3433379" cy="4572000"/>
          </a:xfrm>
        </p:spPr>
      </p:pic>
    </p:spTree>
    <p:extLst>
      <p:ext uri="{BB962C8B-B14F-4D97-AF65-F5344CB8AC3E}">
        <p14:creationId xmlns:p14="http://schemas.microsoft.com/office/powerpoint/2010/main" val="35464089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Whiskey Rebellion </a:t>
            </a:r>
            <a:r>
              <a:rPr lang="en-US" smtClean="0"/>
              <a:t>of 1794</a:t>
            </a:r>
            <a:endParaRPr lang="en-US" dirty="0"/>
          </a:p>
        </p:txBody>
      </p:sp>
      <p:sp>
        <p:nvSpPr>
          <p:cNvPr id="5" name="Text Placeholder 4"/>
          <p:cNvSpPr>
            <a:spLocks noGrp="1"/>
          </p:cNvSpPr>
          <p:nvPr>
            <p:ph type="body" idx="2"/>
          </p:nvPr>
        </p:nvSpPr>
        <p:spPr/>
        <p:txBody>
          <a:bodyPr>
            <a:normAutofit fontScale="85000" lnSpcReduction="10000"/>
          </a:bodyPr>
          <a:lstStyle/>
          <a:p>
            <a:r>
              <a:rPr lang="en-US" dirty="0"/>
              <a:t>When farmers in the Western part of Pennsylvania refused to pay their federal taxes in 1794, George Washington personally led an army of over 13,000 soldiers to coerce the people into paying their taxes – affirming the power of the federal government in the process. </a:t>
            </a:r>
          </a:p>
          <a:p>
            <a:endParaRPr lang="en-US" dirty="0"/>
          </a:p>
        </p:txBody>
      </p:sp>
      <p:pic>
        <p:nvPicPr>
          <p:cNvPr id="6" name="Content Placeholder 5"/>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705100" y="1898650"/>
            <a:ext cx="5715000" cy="4127500"/>
          </a:xfrm>
        </p:spPr>
      </p:pic>
    </p:spTree>
    <p:extLst>
      <p:ext uri="{BB962C8B-B14F-4D97-AF65-F5344CB8AC3E}">
        <p14:creationId xmlns:p14="http://schemas.microsoft.com/office/powerpoint/2010/main" val="23538898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a:xfrm>
            <a:off x="1600200" y="5486400"/>
            <a:ext cx="7543800" cy="1371600"/>
          </a:xfrm>
        </p:spPr>
        <p:txBody>
          <a:bodyPr>
            <a:normAutofit lnSpcReduction="10000"/>
          </a:bodyPr>
          <a:lstStyle/>
          <a:p>
            <a:r>
              <a:rPr lang="en-US" dirty="0" smtClean="0"/>
              <a:t>Antifederalists generally opposed the Constitution because they feared it would not guarantee individual rights.  James Madison proposed the Bill of Rights in 1789, at the first Congress.  Twelve amendments were proposed, and ten would be immediately ratified by the states two years later in 1791.  Another, the twenty-seventh amendment to the Constitution, was passed 202 years later, in 1993.</a:t>
            </a:r>
            <a:endParaRPr lang="en-US" dirty="0"/>
          </a:p>
        </p:txBody>
      </p:sp>
      <p:sp>
        <p:nvSpPr>
          <p:cNvPr id="5" name="Title 4"/>
          <p:cNvSpPr>
            <a:spLocks noGrp="1"/>
          </p:cNvSpPr>
          <p:nvPr>
            <p:ph type="title"/>
          </p:nvPr>
        </p:nvSpPr>
        <p:spPr/>
        <p:txBody>
          <a:bodyPr/>
          <a:lstStyle/>
          <a:p>
            <a:r>
              <a:rPr lang="en-US" dirty="0" smtClean="0"/>
              <a:t>The Bill of Rights</a:t>
            </a:r>
            <a:endParaRPr lang="en-US" dirty="0"/>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27010" b="27010"/>
          <a:stretch>
            <a:fillRect/>
          </a:stretch>
        </p:blipFill>
        <p:spPr/>
      </p:pic>
    </p:spTree>
    <p:extLst>
      <p:ext uri="{BB962C8B-B14F-4D97-AF65-F5344CB8AC3E}">
        <p14:creationId xmlns:p14="http://schemas.microsoft.com/office/powerpoint/2010/main" val="21497638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i="1" u="sng" dirty="0" smtClean="0"/>
              <a:t>The Federalist Papers – </a:t>
            </a:r>
            <a:r>
              <a:rPr lang="en-US" dirty="0" smtClean="0"/>
              <a:t> 1787 - 1788</a:t>
            </a:r>
            <a:endParaRPr lang="en-US" dirty="0"/>
          </a:p>
        </p:txBody>
      </p:sp>
      <p:sp>
        <p:nvSpPr>
          <p:cNvPr id="7" name="Text Placeholder 6"/>
          <p:cNvSpPr>
            <a:spLocks noGrp="1"/>
          </p:cNvSpPr>
          <p:nvPr>
            <p:ph type="body" idx="2"/>
          </p:nvPr>
        </p:nvSpPr>
        <p:spPr/>
        <p:txBody>
          <a:bodyPr>
            <a:normAutofit fontScale="85000" lnSpcReduction="10000"/>
          </a:bodyPr>
          <a:lstStyle/>
          <a:p>
            <a:r>
              <a:rPr lang="en-US" dirty="0" smtClean="0"/>
              <a:t>In order to convince people who were undecided about ratifying the Constitution, Alexander Hamilton, John Jay, and James Madison penned a series of letters to the editor in New York arguing in favor of ratification.  Collectively, they are known today as </a:t>
            </a:r>
            <a:r>
              <a:rPr lang="en-US" i="1" u="sng" dirty="0" smtClean="0"/>
              <a:t>The Federalist</a:t>
            </a:r>
            <a:r>
              <a:rPr lang="en-US" dirty="0" smtClean="0"/>
              <a:t>. </a:t>
            </a:r>
            <a:endParaRPr lang="en-US" dirty="0"/>
          </a:p>
        </p:txBody>
      </p:sp>
      <p:pic>
        <p:nvPicPr>
          <p:cNvPr id="8" name="Content Placeholder 7"/>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890982" y="1752600"/>
            <a:ext cx="5343236" cy="4419600"/>
          </a:xfrm>
        </p:spPr>
      </p:pic>
      <p:sp>
        <p:nvSpPr>
          <p:cNvPr id="9" name="Rounded Rectangle 8"/>
          <p:cNvSpPr/>
          <p:nvPr/>
        </p:nvSpPr>
        <p:spPr>
          <a:xfrm>
            <a:off x="533400" y="5943600"/>
            <a:ext cx="79248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James Madison, Alexander Hamilton, and John Jay wrote the pro-ratification essays</a:t>
            </a:r>
            <a:r>
              <a:rPr lang="en-US" dirty="0" smtClean="0"/>
              <a:t>.</a:t>
            </a:r>
            <a:endParaRPr lang="en-US" dirty="0"/>
          </a:p>
        </p:txBody>
      </p:sp>
    </p:spTree>
    <p:extLst>
      <p:ext uri="{BB962C8B-B14F-4D97-AF65-F5344CB8AC3E}">
        <p14:creationId xmlns:p14="http://schemas.microsoft.com/office/powerpoint/2010/main" val="9563599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Articles of Confederation - 1781</a:t>
            </a:r>
            <a:endParaRPr lang="en-US" dirty="0"/>
          </a:p>
        </p:txBody>
      </p:sp>
      <p:sp>
        <p:nvSpPr>
          <p:cNvPr id="5" name="Content Placeholder 4"/>
          <p:cNvSpPr>
            <a:spLocks noGrp="1"/>
          </p:cNvSpPr>
          <p:nvPr>
            <p:ph sz="quarter" idx="1"/>
          </p:nvPr>
        </p:nvSpPr>
        <p:spPr/>
        <p:txBody>
          <a:bodyPr/>
          <a:lstStyle/>
          <a:p>
            <a:r>
              <a:rPr lang="en-US" dirty="0" smtClean="0"/>
              <a:t>Proposed in 1777, it took four years for the Articles of Confederation to receive unanimous ratification. </a:t>
            </a:r>
          </a:p>
          <a:p>
            <a:r>
              <a:rPr lang="en-US" dirty="0" smtClean="0"/>
              <a:t>In 1781, it became the law of the land. </a:t>
            </a:r>
          </a:p>
          <a:p>
            <a:r>
              <a:rPr lang="en-US" dirty="0" smtClean="0"/>
              <a:t>Among its most important accomplishments: </a:t>
            </a:r>
          </a:p>
          <a:p>
            <a:pPr lvl="1"/>
            <a:r>
              <a:rPr lang="en-US" dirty="0" smtClean="0"/>
              <a:t>1.  The Revolutionary War was won against England. </a:t>
            </a:r>
          </a:p>
          <a:p>
            <a:pPr lvl="1"/>
            <a:r>
              <a:rPr lang="en-US" dirty="0" smtClean="0"/>
              <a:t>2.  Treaties of alliance were signed with France, Spain, and Holland. </a:t>
            </a:r>
          </a:p>
          <a:p>
            <a:pPr lvl="1"/>
            <a:r>
              <a:rPr lang="en-US" dirty="0" smtClean="0"/>
              <a:t>3.  The Treaty of Paris of 1783 was signed. </a:t>
            </a:r>
          </a:p>
          <a:p>
            <a:pPr lvl="1"/>
            <a:r>
              <a:rPr lang="en-US" dirty="0" smtClean="0"/>
              <a:t>4.  The Northwest Ordinance was made law. </a:t>
            </a:r>
            <a:endParaRPr lang="en-US" dirty="0"/>
          </a:p>
        </p:txBody>
      </p:sp>
    </p:spTree>
    <p:extLst>
      <p:ext uri="{BB962C8B-B14F-4D97-AF65-F5344CB8AC3E}">
        <p14:creationId xmlns:p14="http://schemas.microsoft.com/office/powerpoint/2010/main" val="965586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Constitution, 1788</a:t>
            </a:r>
            <a:endParaRPr lang="en-US"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890207" y="1600200"/>
            <a:ext cx="7598535" cy="4495800"/>
          </a:xfrm>
        </p:spPr>
      </p:pic>
    </p:spTree>
    <p:extLst>
      <p:ext uri="{BB962C8B-B14F-4D97-AF65-F5344CB8AC3E}">
        <p14:creationId xmlns:p14="http://schemas.microsoft.com/office/powerpoint/2010/main" val="392111328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90</TotalTime>
  <Words>788</Words>
  <Application>Microsoft Office PowerPoint</Application>
  <PresentationFormat>On-screen Show (4:3)</PresentationFormat>
  <Paragraphs>64</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Tw Cen MT</vt:lpstr>
      <vt:lpstr>Wingdings</vt:lpstr>
      <vt:lpstr>Wingdings 2</vt:lpstr>
      <vt:lpstr>Median</vt:lpstr>
      <vt:lpstr>“The Crisis Period”: from the Articles of Confederation to the Constitution.</vt:lpstr>
      <vt:lpstr>The Antifederalists</vt:lpstr>
      <vt:lpstr>The Federalists</vt:lpstr>
      <vt:lpstr>Shays’ Rebellion - 1786</vt:lpstr>
      <vt:lpstr>The Whiskey Rebellion of 1794</vt:lpstr>
      <vt:lpstr>The Bill of Rights</vt:lpstr>
      <vt:lpstr>The Federalist Papers –  1787 - 1788</vt:lpstr>
      <vt:lpstr>The Articles of Confederation - 1781</vt:lpstr>
      <vt:lpstr>The Constitution, 1788</vt:lpstr>
      <vt:lpstr>The Great Compromise - 1787</vt:lpstr>
      <vt:lpstr>The Three-Fifths Compromise - 1787</vt:lpstr>
      <vt:lpstr>The Northwest Ordinance - 1787</vt:lpstr>
      <vt:lpstr>The Constitutional Convention - 1787</vt:lpstr>
      <vt:lpstr>The Chronology of Events</vt:lpstr>
      <vt:lpstr>The Chronology of Events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Crisis Period”: from the Articles of Confederation to the Constitution.</dc:title>
  <dc:creator>Adam</dc:creator>
  <cp:lastModifiedBy>Adam Henry</cp:lastModifiedBy>
  <cp:revision>7</cp:revision>
  <dcterms:created xsi:type="dcterms:W3CDTF">2013-10-20T22:18:38Z</dcterms:created>
  <dcterms:modified xsi:type="dcterms:W3CDTF">2015-11-05T13:10:26Z</dcterms:modified>
</cp:coreProperties>
</file>